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75" r:id="rId3"/>
    <p:sldId id="271" r:id="rId4"/>
    <p:sldId id="269" r:id="rId5"/>
    <p:sldId id="257" r:id="rId6"/>
    <p:sldId id="261" r:id="rId7"/>
    <p:sldId id="266" r:id="rId8"/>
    <p:sldId id="262" r:id="rId9"/>
    <p:sldId id="27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502F311-9EF3-4ADA-8D05-5682846AD2C6}">
          <p14:sldIdLst>
            <p14:sldId id="256"/>
            <p14:sldId id="275"/>
            <p14:sldId id="271"/>
            <p14:sldId id="269"/>
            <p14:sldId id="257"/>
            <p14:sldId id="261"/>
            <p14:sldId id="266"/>
            <p14:sldId id="262"/>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9FE5"/>
    <a:srgbClr val="FF99FF"/>
    <a:srgbClr val="00FF00"/>
    <a:srgbClr val="BD138C"/>
    <a:srgbClr val="9B157E"/>
    <a:srgbClr val="9E6DB9"/>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51"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3CED5F-A1B9-416E-96CC-AFA14BD2C2D8}" type="datetimeFigureOut">
              <a:rPr lang="en-US" smtClean="0"/>
              <a:t>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CEDCFB-64CD-479B-8DEF-D2A2217273AD}" type="slidenum">
              <a:rPr lang="en-US" smtClean="0"/>
              <a:t>‹#›</a:t>
            </a:fld>
            <a:endParaRPr lang="en-US"/>
          </a:p>
        </p:txBody>
      </p:sp>
    </p:spTree>
    <p:extLst>
      <p:ext uri="{BB962C8B-B14F-4D97-AF65-F5344CB8AC3E}">
        <p14:creationId xmlns:p14="http://schemas.microsoft.com/office/powerpoint/2010/main" val="2959148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EDCFB-64CD-479B-8DEF-D2A2217273AD}" type="slidenum">
              <a:rPr lang="en-US" smtClean="0"/>
              <a:t>1</a:t>
            </a:fld>
            <a:endParaRPr lang="en-US"/>
          </a:p>
        </p:txBody>
      </p:sp>
    </p:spTree>
    <p:extLst>
      <p:ext uri="{BB962C8B-B14F-4D97-AF65-F5344CB8AC3E}">
        <p14:creationId xmlns:p14="http://schemas.microsoft.com/office/powerpoint/2010/main" val="161582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EDCFB-64CD-479B-8DEF-D2A2217273AD}" type="slidenum">
              <a:rPr lang="en-US" smtClean="0"/>
              <a:t>3</a:t>
            </a:fld>
            <a:endParaRPr lang="en-US"/>
          </a:p>
        </p:txBody>
      </p:sp>
    </p:spTree>
    <p:extLst>
      <p:ext uri="{BB962C8B-B14F-4D97-AF65-F5344CB8AC3E}">
        <p14:creationId xmlns:p14="http://schemas.microsoft.com/office/powerpoint/2010/main" val="1646196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EDCFB-64CD-479B-8DEF-D2A2217273AD}" type="slidenum">
              <a:rPr lang="en-US" smtClean="0"/>
              <a:t>5</a:t>
            </a:fld>
            <a:endParaRPr lang="en-US"/>
          </a:p>
        </p:txBody>
      </p:sp>
    </p:spTree>
    <p:extLst>
      <p:ext uri="{BB962C8B-B14F-4D97-AF65-F5344CB8AC3E}">
        <p14:creationId xmlns:p14="http://schemas.microsoft.com/office/powerpoint/2010/main" val="309170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EDCFB-64CD-479B-8DEF-D2A2217273AD}" type="slidenum">
              <a:rPr lang="en-US" smtClean="0"/>
              <a:t>8</a:t>
            </a:fld>
            <a:endParaRPr lang="en-US"/>
          </a:p>
        </p:txBody>
      </p:sp>
    </p:spTree>
    <p:extLst>
      <p:ext uri="{BB962C8B-B14F-4D97-AF65-F5344CB8AC3E}">
        <p14:creationId xmlns:p14="http://schemas.microsoft.com/office/powerpoint/2010/main" val="102039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EDCFB-64CD-479B-8DEF-D2A2217273AD}" type="slidenum">
              <a:rPr lang="en-US" smtClean="0"/>
              <a:t>9</a:t>
            </a:fld>
            <a:endParaRPr lang="en-US"/>
          </a:p>
        </p:txBody>
      </p:sp>
    </p:spTree>
    <p:extLst>
      <p:ext uri="{BB962C8B-B14F-4D97-AF65-F5344CB8AC3E}">
        <p14:creationId xmlns:p14="http://schemas.microsoft.com/office/powerpoint/2010/main" val="1517467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CFC351A-C4D6-451A-AA8E-7A04174AD30C}" type="datetimeFigureOut">
              <a:rPr lang="en-US" smtClean="0"/>
              <a:t>2/1/2023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EDC35BE-0530-4338-A3FE-25DBB23638A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C351A-C4D6-451A-AA8E-7A04174AD30C}"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C351A-C4D6-451A-AA8E-7A04174AD30C}"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FC351A-C4D6-451A-AA8E-7A04174AD30C}"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FC351A-C4D6-451A-AA8E-7A04174AD30C}" type="datetimeFigureOut">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CFC351A-C4D6-451A-AA8E-7A04174AD30C}" type="datetimeFigureOut">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C35BE-0530-4338-A3FE-25DBB23638A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FC351A-C4D6-451A-AA8E-7A04174AD30C}" type="datetimeFigureOut">
              <a:rPr lang="en-US" smtClean="0"/>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FC351A-C4D6-451A-AA8E-7A04174AD30C}" type="datetimeFigureOut">
              <a:rPr lang="en-US" smtClean="0"/>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C351A-C4D6-451A-AA8E-7A04174AD30C}" type="datetimeFigureOut">
              <a:rPr lang="en-US" smtClean="0"/>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CFC351A-C4D6-451A-AA8E-7A04174AD30C}" type="datetimeFigureOut">
              <a:rPr lang="en-US" smtClean="0"/>
              <a:t>2/1/2023</a:t>
            </a:fld>
            <a:endParaRPr lang="en-US"/>
          </a:p>
        </p:txBody>
      </p:sp>
      <p:sp>
        <p:nvSpPr>
          <p:cNvPr id="7" name="Slide Number Placeholder 6"/>
          <p:cNvSpPr>
            <a:spLocks noGrp="1"/>
          </p:cNvSpPr>
          <p:nvPr>
            <p:ph type="sldNum" sz="quarter" idx="12"/>
          </p:nvPr>
        </p:nvSpPr>
        <p:spPr/>
        <p:txBody>
          <a:bodyPr/>
          <a:lstStyle/>
          <a:p>
            <a:fld id="{8EDC35BE-0530-4338-A3FE-25DBB23638A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FC351A-C4D6-451A-AA8E-7A04174AD30C}" type="datetimeFigureOut">
              <a:rPr lang="en-US" smtClean="0"/>
              <a:t>2/1/2023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EDC35BE-0530-4338-A3FE-25DBB23638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CFC351A-C4D6-451A-AA8E-7A04174AD30C}" type="datetimeFigureOut">
              <a:rPr lang="en-US" smtClean="0"/>
              <a:t>2/1/2023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EDC35BE-0530-4338-A3FE-25DBB23638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tclaircounty.org/offices/animal_control" TargetMode="Externa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consumercomplaints.fcc.go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041721" y="2974694"/>
            <a:ext cx="3419856" cy="2835797"/>
          </a:xfrm>
          <a:ln/>
        </p:spPr>
        <p:style>
          <a:lnRef idx="2">
            <a:schemeClr val="dk1"/>
          </a:lnRef>
          <a:fillRef idx="1">
            <a:schemeClr val="lt1"/>
          </a:fillRef>
          <a:effectRef idx="0">
            <a:schemeClr val="dk1"/>
          </a:effectRef>
          <a:fontRef idx="minor">
            <a:schemeClr val="dk1"/>
          </a:fontRef>
        </p:style>
        <p:txBody>
          <a:bodyPr>
            <a:noAutofit/>
          </a:bodyPr>
          <a:lstStyle/>
          <a:p>
            <a:r>
              <a:rPr lang="en-US" u="sng" dirty="0">
                <a:solidFill>
                  <a:schemeClr val="tx1"/>
                </a:solidFill>
              </a:rPr>
              <a:t>The Regular Board Meeting will be on:        </a:t>
            </a:r>
            <a:r>
              <a:rPr lang="en-US" sz="2200" u="sng" dirty="0">
                <a:solidFill>
                  <a:schemeClr val="tx1"/>
                </a:solidFill>
              </a:rPr>
              <a:t>February 8, 2023</a:t>
            </a:r>
          </a:p>
          <a:p>
            <a:endParaRPr lang="en-US" u="sng" dirty="0">
              <a:solidFill>
                <a:schemeClr val="tx1"/>
              </a:solidFill>
            </a:endParaRPr>
          </a:p>
          <a:p>
            <a:r>
              <a:rPr lang="en-US" u="sng" dirty="0">
                <a:solidFill>
                  <a:schemeClr val="tx1"/>
                </a:solidFill>
              </a:rPr>
              <a:t>Meeting Schedule &amp; Calendar for 2023</a:t>
            </a:r>
          </a:p>
        </p:txBody>
      </p:sp>
      <p:sp>
        <p:nvSpPr>
          <p:cNvPr id="8" name="Content Placeholder 7"/>
          <p:cNvSpPr>
            <a:spLocks noGrp="1"/>
          </p:cNvSpPr>
          <p:nvPr>
            <p:ph sz="quarter" idx="4"/>
          </p:nvPr>
        </p:nvSpPr>
        <p:spPr>
          <a:ln/>
        </p:spPr>
        <p:style>
          <a:lnRef idx="2">
            <a:schemeClr val="dk1"/>
          </a:lnRef>
          <a:fillRef idx="1">
            <a:schemeClr val="lt1"/>
          </a:fillRef>
          <a:effectRef idx="0">
            <a:schemeClr val="dk1"/>
          </a:effectRef>
          <a:fontRef idx="minor">
            <a:schemeClr val="dk1"/>
          </a:fontRef>
        </p:style>
        <p:txBody>
          <a:bodyPr>
            <a:normAutofit lnSpcReduction="10000"/>
          </a:bodyPr>
          <a:lstStyle/>
          <a:p>
            <a:pPr marL="68580" indent="0">
              <a:buNone/>
            </a:pPr>
            <a:r>
              <a:rPr lang="en-US" b="1" dirty="0">
                <a:solidFill>
                  <a:schemeClr val="tx1"/>
                </a:solidFill>
              </a:rPr>
              <a:t>Please call in case of a water or sewer emergency:</a:t>
            </a:r>
          </a:p>
          <a:p>
            <a:r>
              <a:rPr lang="en-US" dirty="0">
                <a:solidFill>
                  <a:schemeClr val="tx1"/>
                </a:solidFill>
              </a:rPr>
              <a:t>Chris Hiltunen</a:t>
            </a:r>
          </a:p>
          <a:p>
            <a:r>
              <a:rPr lang="en-US" sz="2400" dirty="0">
                <a:solidFill>
                  <a:schemeClr val="tx1"/>
                </a:solidFill>
              </a:rPr>
              <a:t>586-557-0822</a:t>
            </a:r>
          </a:p>
          <a:p>
            <a:r>
              <a:rPr lang="en-US" dirty="0">
                <a:solidFill>
                  <a:schemeClr val="tx1"/>
                </a:solidFill>
              </a:rPr>
              <a:t>Nick </a:t>
            </a:r>
            <a:r>
              <a:rPr lang="en-US" dirty="0" err="1">
                <a:solidFill>
                  <a:schemeClr val="tx1"/>
                </a:solidFill>
              </a:rPr>
              <a:t>Jarskey</a:t>
            </a:r>
            <a:endParaRPr lang="en-US" dirty="0">
              <a:solidFill>
                <a:schemeClr val="tx1"/>
              </a:solidFill>
            </a:endParaRPr>
          </a:p>
          <a:p>
            <a:r>
              <a:rPr lang="en-US" sz="2400" dirty="0">
                <a:solidFill>
                  <a:schemeClr val="tx1"/>
                </a:solidFill>
              </a:rPr>
              <a:t>231-944-4621</a:t>
            </a:r>
          </a:p>
          <a:p>
            <a:pPr lvl="1"/>
            <a:endParaRPr lang="en-US" dirty="0"/>
          </a:p>
          <a:p>
            <a:pPr marL="365760" lvl="1" indent="0">
              <a:buNone/>
            </a:pPr>
            <a:endParaRPr lang="en-US" dirty="0"/>
          </a:p>
        </p:txBody>
      </p:sp>
      <p:sp>
        <p:nvSpPr>
          <p:cNvPr id="4" name="Title 3"/>
          <p:cNvSpPr>
            <a:spLocks noGrp="1"/>
          </p:cNvSpPr>
          <p:nvPr>
            <p:ph type="title"/>
          </p:nvPr>
        </p:nvSpPr>
        <p:spPr>
          <a:xfrm>
            <a:off x="1143000" y="1143000"/>
            <a:ext cx="7086600" cy="1219199"/>
          </a:xfrm>
          <a:solidFill>
            <a:schemeClr val="bg1"/>
          </a:solidFill>
          <a:ln/>
        </p:spPr>
        <p:style>
          <a:lnRef idx="1">
            <a:schemeClr val="accent4"/>
          </a:lnRef>
          <a:fillRef idx="3">
            <a:schemeClr val="accent4"/>
          </a:fillRef>
          <a:effectRef idx="2">
            <a:schemeClr val="accent4"/>
          </a:effectRef>
          <a:fontRef idx="minor">
            <a:schemeClr val="lt1"/>
          </a:fontRef>
        </p:style>
        <p:txBody>
          <a:bodyPr>
            <a:noAutofit/>
          </a:bodyPr>
          <a:lstStyle/>
          <a:p>
            <a:pPr algn="ctr"/>
            <a:r>
              <a:rPr lang="en-US" sz="6000" dirty="0">
                <a:solidFill>
                  <a:srgbClr val="FF0000"/>
                </a:solidFill>
                <a:effectLst>
                  <a:outerShdw blurRad="38100" dist="38100" dir="2700000" algn="tl">
                    <a:srgbClr val="000000">
                      <a:alpha val="43137"/>
                    </a:srgbClr>
                  </a:outerShdw>
                </a:effectLst>
                <a:latin typeface="Lucida Sans Unicode" panose="020B0602030504020204" pitchFamily="34" charset="0"/>
                <a:ea typeface="Batang" panose="02030600000101010101" pitchFamily="18" charset="-127"/>
                <a:cs typeface="Lucida Sans Unicode" panose="020B0602030504020204" pitchFamily="34" charset="0"/>
              </a:rPr>
              <a:t>February 2023</a:t>
            </a:r>
          </a:p>
        </p:txBody>
      </p:sp>
    </p:spTree>
    <p:extLst>
      <p:ext uri="{BB962C8B-B14F-4D97-AF65-F5344CB8AC3E}">
        <p14:creationId xmlns:p14="http://schemas.microsoft.com/office/powerpoint/2010/main" val="130863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13D6-BBAF-4220-A725-14420CC94FB8}"/>
              </a:ext>
            </a:extLst>
          </p:cNvPr>
          <p:cNvSpPr>
            <a:spLocks noGrp="1"/>
          </p:cNvSpPr>
          <p:nvPr>
            <p:ph type="title"/>
          </p:nvPr>
        </p:nvSpPr>
        <p:spPr>
          <a:xfrm>
            <a:off x="1043490" y="1027664"/>
            <a:ext cx="7024744" cy="1944136"/>
          </a:xfrm>
        </p:spPr>
        <p:txBody>
          <a:bodyPr>
            <a:normAutofit/>
          </a:bodyPr>
          <a:lstStyle/>
          <a:p>
            <a:pPr algn="ctr"/>
            <a:r>
              <a:rPr lang="en-US" sz="2400" dirty="0">
                <a:solidFill>
                  <a:schemeClr val="tx1"/>
                </a:solidFill>
              </a:rPr>
              <a:t>COTTRELLVILLE TOWNSHIP</a:t>
            </a:r>
            <a:br>
              <a:rPr lang="en-US" sz="2400" dirty="0">
                <a:solidFill>
                  <a:schemeClr val="tx1"/>
                </a:solidFill>
              </a:rPr>
            </a:br>
            <a:r>
              <a:rPr lang="en-US" sz="2400" dirty="0">
                <a:solidFill>
                  <a:schemeClr val="tx1"/>
                </a:solidFill>
              </a:rPr>
              <a:t>CLEAN WATER STATE REVOLVING FUND LOAN APPLICATION (CWSRFL)</a:t>
            </a:r>
            <a:br>
              <a:rPr lang="en-US" sz="2400" dirty="0">
                <a:solidFill>
                  <a:schemeClr val="tx1"/>
                </a:solidFill>
              </a:rPr>
            </a:br>
            <a:br>
              <a:rPr lang="en-US" sz="2000" dirty="0">
                <a:solidFill>
                  <a:schemeClr val="tx1"/>
                </a:solidFill>
              </a:rPr>
            </a:br>
            <a:endParaRPr lang="en-US" sz="2000" dirty="0">
              <a:solidFill>
                <a:schemeClr val="tx1"/>
              </a:solidFill>
            </a:endParaRPr>
          </a:p>
        </p:txBody>
      </p:sp>
      <p:sp>
        <p:nvSpPr>
          <p:cNvPr id="3" name="Text Placeholder 2">
            <a:extLst>
              <a:ext uri="{FF2B5EF4-FFF2-40B4-BE49-F238E27FC236}">
                <a16:creationId xmlns:a16="http://schemas.microsoft.com/office/drawing/2014/main" id="{B0657F8A-0A83-4B76-9EEA-E64D0C9FBF31}"/>
              </a:ext>
            </a:extLst>
          </p:cNvPr>
          <p:cNvSpPr>
            <a:spLocks noGrp="1"/>
          </p:cNvSpPr>
          <p:nvPr>
            <p:ph type="body" idx="1"/>
          </p:nvPr>
        </p:nvSpPr>
        <p:spPr>
          <a:xfrm>
            <a:off x="1412110" y="2971800"/>
            <a:ext cx="6817489" cy="685800"/>
          </a:xfrm>
        </p:spPr>
        <p:txBody>
          <a:bodyPr>
            <a:normAutofit/>
          </a:bodyPr>
          <a:lstStyle/>
          <a:p>
            <a:pPr algn="ctr"/>
            <a:r>
              <a:rPr lang="en-US" sz="2000" dirty="0"/>
              <a:t>PROJECT PLAN CLICK HERE</a:t>
            </a:r>
          </a:p>
        </p:txBody>
      </p:sp>
    </p:spTree>
    <p:extLst>
      <p:ext uri="{BB962C8B-B14F-4D97-AF65-F5344CB8AC3E}">
        <p14:creationId xmlns:p14="http://schemas.microsoft.com/office/powerpoint/2010/main" val="47485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0"/>
            <a:ext cx="7405744" cy="1219200"/>
          </a:xfrm>
        </p:spPr>
        <p:txBody>
          <a:bodyPr>
            <a:normAutofit/>
          </a:bodyPr>
          <a:lstStyle/>
          <a:p>
            <a:pPr algn="r"/>
            <a:r>
              <a:rPr lang="en-US" sz="6000" b="1" dirty="0">
                <a:solidFill>
                  <a:schemeClr val="tx1"/>
                </a:solidFill>
              </a:rPr>
              <a:t>Emterra Yard Waste</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1200" y="4648200"/>
            <a:ext cx="5334000" cy="1526599"/>
          </a:xfrm>
        </p:spPr>
      </p:pic>
      <p:sp>
        <p:nvSpPr>
          <p:cNvPr id="7" name="TextBox 6"/>
          <p:cNvSpPr txBox="1"/>
          <p:nvPr/>
        </p:nvSpPr>
        <p:spPr>
          <a:xfrm>
            <a:off x="2590800" y="1981200"/>
            <a:ext cx="5562600" cy="2585323"/>
          </a:xfrm>
          <a:prstGeom prst="rect">
            <a:avLst/>
          </a:prstGeom>
          <a:noFill/>
        </p:spPr>
        <p:txBody>
          <a:bodyPr wrap="square" rtlCol="0">
            <a:spAutoFit/>
          </a:bodyPr>
          <a:lstStyle/>
          <a:p>
            <a:r>
              <a:rPr lang="en-US" dirty="0"/>
              <a:t>If you are interested in having your yard waste picked up, please call Emterra at 810-577-6195.</a:t>
            </a:r>
          </a:p>
          <a:p>
            <a:endParaRPr lang="en-US" dirty="0"/>
          </a:p>
          <a:p>
            <a:r>
              <a:rPr lang="en-US" dirty="0"/>
              <a:t>Emterra no longer sends out invoices to customers for this service.</a:t>
            </a:r>
          </a:p>
          <a:p>
            <a:endParaRPr lang="en-US" dirty="0"/>
          </a:p>
          <a:p>
            <a:r>
              <a:rPr lang="en-US" dirty="0"/>
              <a:t>There is a $125.00 fee per season that can be paid for over the phone using a credit or debit card.</a:t>
            </a:r>
          </a:p>
        </p:txBody>
      </p:sp>
    </p:spTree>
    <p:extLst>
      <p:ext uri="{BB962C8B-B14F-4D97-AF65-F5344CB8AC3E}">
        <p14:creationId xmlns:p14="http://schemas.microsoft.com/office/powerpoint/2010/main" val="133919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718124"/>
            <a:ext cx="3429000" cy="5289137"/>
          </a:xfrm>
        </p:spPr>
        <p:txBody>
          <a:bodyPr>
            <a:normAutofit/>
          </a:bodyPr>
          <a:lstStyle/>
          <a:p>
            <a:pPr marL="68580" indent="0" algn="ctr">
              <a:buNone/>
            </a:pPr>
            <a:r>
              <a:rPr lang="en-US" sz="1400" b="1" u="sng" dirty="0">
                <a:solidFill>
                  <a:schemeClr val="tx1"/>
                </a:solidFill>
              </a:rPr>
              <a:t>Renew Dog Licenses online or at the following Cities or Townships!</a:t>
            </a:r>
          </a:p>
          <a:p>
            <a:r>
              <a:rPr lang="en-US" sz="1200" i="1">
                <a:solidFill>
                  <a:schemeClr val="tx1"/>
                </a:solidFill>
              </a:rPr>
              <a:t>The </a:t>
            </a:r>
            <a:r>
              <a:rPr lang="en-US" sz="1200" i="1" dirty="0">
                <a:solidFill>
                  <a:schemeClr val="tx1"/>
                </a:solidFill>
              </a:rPr>
              <a:t>following City and Township Treasurers can now sell renewals for dog licenses to any dog owner who resides in St. Clair County.  For renewals you must bring your dog’s current Rabies Certificate from a licensed veterinarian.</a:t>
            </a:r>
          </a:p>
          <a:p>
            <a:r>
              <a:rPr lang="en-US" sz="1200" i="1" dirty="0">
                <a:solidFill>
                  <a:schemeClr val="tx1"/>
                </a:solidFill>
              </a:rPr>
              <a:t>Cities:  Marysville &amp; Memphis</a:t>
            </a:r>
          </a:p>
          <a:p>
            <a:r>
              <a:rPr lang="en-US" sz="1200" i="1" dirty="0">
                <a:solidFill>
                  <a:schemeClr val="tx1"/>
                </a:solidFill>
              </a:rPr>
              <a:t>Townships:  Berlin, Casco, Clay, Columbus, Grant, Greenwood, Mussey, Riley, and Wales.  </a:t>
            </a:r>
          </a:p>
          <a:p>
            <a:r>
              <a:rPr lang="en-US" sz="1200" i="1" dirty="0">
                <a:solidFill>
                  <a:schemeClr val="tx1"/>
                </a:solidFill>
              </a:rPr>
              <a:t>For first time licensing of a new puppy or newly acquired dog, the owner must register their dog directly with St Clair County Animal Control.</a:t>
            </a:r>
          </a:p>
          <a:p>
            <a:r>
              <a:rPr lang="en-US" sz="1200" i="1" dirty="0">
                <a:solidFill>
                  <a:schemeClr val="tx1"/>
                </a:solidFill>
              </a:rPr>
              <a:t>For additional information please visit:  </a:t>
            </a:r>
            <a:r>
              <a:rPr lang="en-US" sz="1200" i="1" dirty="0">
                <a:solidFill>
                  <a:schemeClr val="tx1"/>
                </a:solidFill>
                <a:hlinkClick r:id="rId2"/>
              </a:rPr>
              <a:t>http://</a:t>
            </a:r>
            <a:r>
              <a:rPr lang="en-US" sz="1200" i="1" dirty="0" err="1">
                <a:solidFill>
                  <a:schemeClr val="tx1"/>
                </a:solidFill>
                <a:hlinkClick r:id="rId2"/>
              </a:rPr>
              <a:t>stclaircounty.org</a:t>
            </a:r>
            <a:r>
              <a:rPr lang="en-US" sz="1200" i="1" dirty="0">
                <a:solidFill>
                  <a:schemeClr val="tx1"/>
                </a:solidFill>
                <a:hlinkClick r:id="rId2"/>
              </a:rPr>
              <a:t>/offices/</a:t>
            </a:r>
            <a:r>
              <a:rPr lang="en-US" sz="1200" i="1" dirty="0" err="1">
                <a:solidFill>
                  <a:schemeClr val="tx1"/>
                </a:solidFill>
                <a:hlinkClick r:id="rId2"/>
              </a:rPr>
              <a:t>animal_control</a:t>
            </a:r>
            <a:r>
              <a:rPr lang="en-US" sz="1200" i="1" dirty="0">
                <a:solidFill>
                  <a:schemeClr val="tx1"/>
                </a:solidFill>
                <a:hlinkClick r:id="rId2"/>
              </a:rPr>
              <a:t>                </a:t>
            </a:r>
            <a:endParaRPr lang="en-US" sz="1200" i="1" dirty="0">
              <a:solidFill>
                <a:schemeClr val="tx1"/>
              </a:solidFill>
            </a:endParaRPr>
          </a:p>
        </p:txBody>
      </p:sp>
      <p:pic>
        <p:nvPicPr>
          <p:cNvPr id="2052" name="Picture 4" descr="C:\Users\clerk.COTT\AppData\Local\Microsoft\Windows\Temporary Internet Files\Content.IE5\PVWDPOY3\A_Dogs_Life[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1" y="4953000"/>
            <a:ext cx="1143000" cy="106679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712645" y="2438399"/>
            <a:ext cx="3405489" cy="584775"/>
          </a:xfrm>
          <a:prstGeom prst="rect">
            <a:avLst/>
          </a:prstGeom>
          <a:noFill/>
        </p:spPr>
        <p:txBody>
          <a:bodyPr wrap="square" rtlCol="0">
            <a:spAutoFit/>
          </a:bodyPr>
          <a:lstStyle/>
          <a:p>
            <a:pPr algn="ctr"/>
            <a:br>
              <a:rPr lang="en-US" sz="1600" dirty="0"/>
            </a:br>
            <a:endParaRPr lang="en-US" sz="1600" dirty="0"/>
          </a:p>
        </p:txBody>
      </p:sp>
      <p:sp>
        <p:nvSpPr>
          <p:cNvPr id="3" name="TextBox 2"/>
          <p:cNvSpPr txBox="1"/>
          <p:nvPr/>
        </p:nvSpPr>
        <p:spPr>
          <a:xfrm>
            <a:off x="4712645" y="2730786"/>
            <a:ext cx="3288355" cy="1323439"/>
          </a:xfrm>
          <a:prstGeom prst="rect">
            <a:avLst/>
          </a:prstGeom>
          <a:noFill/>
        </p:spPr>
        <p:txBody>
          <a:bodyPr wrap="square" rtlCol="0">
            <a:spAutoFit/>
          </a:bodyPr>
          <a:lstStyle/>
          <a:p>
            <a:r>
              <a:rPr lang="en-US" sz="2000" dirty="0">
                <a:solidFill>
                  <a:srgbClr val="FF0000"/>
                </a:solidFill>
                <a:latin typeface="Antique Olive Compact" panose="020B0904030504030204" pitchFamily="34" charset="0"/>
              </a:rPr>
              <a:t>When remitting water bills and tax bills, please send separate checks.</a:t>
            </a:r>
          </a:p>
        </p:txBody>
      </p:sp>
      <p:pic>
        <p:nvPicPr>
          <p:cNvPr id="1030" name="Picture 6" descr="C:\Users\clerk.COTT\AppData\Local\Microsoft\Windows\Temporary Internet Files\Content.IE5\8ZWVS4Q7\irrevocable-trust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2643" y="718124"/>
            <a:ext cx="3288355" cy="2012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20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6760" y="1905000"/>
            <a:ext cx="3090440" cy="3964632"/>
          </a:xfrm>
          <a:ln>
            <a:solidFill>
              <a:schemeClr val="bg1">
                <a:lumMod val="65000"/>
              </a:schemeClr>
            </a:solidFill>
          </a:ln>
        </p:spPr>
        <p:txBody>
          <a:bodyPr>
            <a:noAutofit/>
          </a:bodyPr>
          <a:lstStyle/>
          <a:p>
            <a:pPr marL="68580" indent="0" algn="ctr">
              <a:buNone/>
            </a:pPr>
            <a:endParaRPr lang="en-US" sz="1800" dirty="0">
              <a:solidFill>
                <a:schemeClr val="tx1"/>
              </a:solidFill>
            </a:endParaRPr>
          </a:p>
          <a:p>
            <a:pPr marL="68580" indent="0" algn="ctr">
              <a:buNone/>
            </a:pPr>
            <a:r>
              <a:rPr lang="en-US" sz="1800" b="1" i="1" dirty="0">
                <a:solidFill>
                  <a:schemeClr val="tx1"/>
                </a:solidFill>
                <a:effectLst>
                  <a:outerShdw blurRad="38100" dist="38100" dir="2700000" algn="tl">
                    <a:srgbClr val="000000">
                      <a:alpha val="43137"/>
                    </a:srgbClr>
                  </a:outerShdw>
                </a:effectLst>
              </a:rPr>
              <a:t>To sign up for</a:t>
            </a:r>
            <a:r>
              <a:rPr lang="en-US" sz="1800" dirty="0">
                <a:solidFill>
                  <a:schemeClr val="tx1"/>
                </a:solidFill>
              </a:rPr>
              <a:t> </a:t>
            </a:r>
          </a:p>
          <a:p>
            <a:pPr marL="68580" indent="0" algn="ctr">
              <a:buNone/>
            </a:pPr>
            <a:r>
              <a:rPr lang="en-US" sz="1800" b="1" i="1" dirty="0">
                <a:solidFill>
                  <a:schemeClr val="tx1"/>
                </a:solidFill>
                <a:effectLst>
                  <a:outerShdw blurRad="38100" dist="38100" dir="2700000" algn="tl">
                    <a:srgbClr val="000000">
                      <a:alpha val="43137"/>
                    </a:srgbClr>
                  </a:outerShdw>
                </a:effectLst>
              </a:rPr>
              <a:t>Automatic Payments</a:t>
            </a:r>
            <a:r>
              <a:rPr lang="en-US" sz="1800" i="1" dirty="0">
                <a:solidFill>
                  <a:schemeClr val="tx1"/>
                </a:solidFill>
              </a:rPr>
              <a:t>:</a:t>
            </a:r>
          </a:p>
          <a:p>
            <a:pPr marL="68580" indent="0" algn="ctr">
              <a:buNone/>
            </a:pPr>
            <a:r>
              <a:rPr lang="en-US" sz="1800" b="1" u="sng" dirty="0">
                <a:solidFill>
                  <a:srgbClr val="FF0000"/>
                </a:solidFill>
              </a:rPr>
              <a:t>CLICK HERE</a:t>
            </a:r>
          </a:p>
          <a:p>
            <a:pPr marL="68580" indent="0" algn="ctr">
              <a:buNone/>
            </a:pPr>
            <a:endParaRPr lang="en-US" sz="1600" b="1" dirty="0">
              <a:solidFill>
                <a:schemeClr val="tx1"/>
              </a:solidFill>
            </a:endParaRPr>
          </a:p>
          <a:p>
            <a:pPr marL="68580" indent="0" algn="ctr">
              <a:buNone/>
            </a:pPr>
            <a:r>
              <a:rPr lang="en-US" sz="1600" b="1" dirty="0">
                <a:solidFill>
                  <a:schemeClr val="tx1"/>
                </a:solidFill>
              </a:rPr>
              <a:t>Just a reminder:  When moving or selling your home, please call for final water meter read.</a:t>
            </a:r>
          </a:p>
        </p:txBody>
      </p:sp>
      <p:sp>
        <p:nvSpPr>
          <p:cNvPr id="3" name="Title 2"/>
          <p:cNvSpPr>
            <a:spLocks noGrp="1"/>
          </p:cNvSpPr>
          <p:nvPr>
            <p:ph type="title"/>
          </p:nvPr>
        </p:nvSpPr>
        <p:spPr>
          <a:xfrm>
            <a:off x="4739833" y="533400"/>
            <a:ext cx="3304572" cy="3358587"/>
          </a:xfrm>
        </p:spPr>
        <p:txBody>
          <a:bodyPr>
            <a:normAutofit/>
          </a:bodyPr>
          <a:lstStyle/>
          <a:p>
            <a:pPr algn="ctr"/>
            <a:r>
              <a:rPr lang="en-US" b="1" dirty="0">
                <a:solidFill>
                  <a:schemeClr val="tx1"/>
                </a:solidFill>
              </a:rPr>
              <a:t>Feel free to call the </a:t>
            </a:r>
            <a:r>
              <a:rPr lang="en-US" b="1" u="sng" dirty="0">
                <a:solidFill>
                  <a:schemeClr val="tx1"/>
                </a:solidFill>
              </a:rPr>
              <a:t>Clerk’s office </a:t>
            </a:r>
            <a:r>
              <a:rPr lang="en-US" b="1" dirty="0">
                <a:solidFill>
                  <a:schemeClr val="tx1"/>
                </a:solidFill>
              </a:rPr>
              <a:t>during open hours if you have any questions regarding your water bills.</a:t>
            </a:r>
          </a:p>
        </p:txBody>
      </p:sp>
      <p:sp>
        <p:nvSpPr>
          <p:cNvPr id="5" name="TextBox 4"/>
          <p:cNvSpPr txBox="1"/>
          <p:nvPr/>
        </p:nvSpPr>
        <p:spPr>
          <a:xfrm>
            <a:off x="5200748" y="5562600"/>
            <a:ext cx="2175596" cy="461665"/>
          </a:xfrm>
          <a:prstGeom prst="rect">
            <a:avLst/>
          </a:prstGeom>
          <a:noFill/>
        </p:spPr>
        <p:txBody>
          <a:bodyPr wrap="none" rtlCol="0">
            <a:spAutoFit/>
          </a:bodyPr>
          <a:lstStyle/>
          <a:p>
            <a:pPr algn="ctr"/>
            <a:r>
              <a:rPr lang="en-US" sz="2400" b="1" dirty="0"/>
              <a:t>810-765-4730</a:t>
            </a:r>
          </a:p>
        </p:txBody>
      </p:sp>
      <p:sp>
        <p:nvSpPr>
          <p:cNvPr id="6" name="Rectangle 5"/>
          <p:cNvSpPr/>
          <p:nvPr/>
        </p:nvSpPr>
        <p:spPr>
          <a:xfrm>
            <a:off x="968101" y="990600"/>
            <a:ext cx="3438762" cy="584775"/>
          </a:xfrm>
          <a:prstGeom prst="rect">
            <a:avLst/>
          </a:prstGeom>
          <a:noFill/>
        </p:spPr>
        <p:txBody>
          <a:bodyPr wrap="none" lIns="91440" tIns="45720" rIns="91440" bIns="45720">
            <a:spAutoFit/>
          </a:bodyPr>
          <a:lstStyle/>
          <a:p>
            <a:pPr algn="ctr"/>
            <a:r>
              <a:rPr lang="en-US"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latin typeface="Antique Olive Compact" panose="020B0904030504030204" pitchFamily="34" charset="0"/>
                <a:cs typeface="Arabic Typesetting" panose="03020402040406030203" pitchFamily="66" charset="-78"/>
              </a:rPr>
              <a:t>Water Billing</a:t>
            </a:r>
          </a:p>
        </p:txBody>
      </p:sp>
      <p:pic>
        <p:nvPicPr>
          <p:cNvPr id="2062" name="Picture 14" descr="C:\Users\clerk.COTT\AppData\Local\Microsoft\Windows\Temporary Internet Files\Content.IE5\AADZLG4C\telephone-phone-classic-15657-smal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0748" y="4006785"/>
            <a:ext cx="2495452" cy="14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74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clerk.COTT\AppData\Local\Microsoft\Windows\Temporary Internet Files\Content.IE5\PVYL52TA\5376219798_95f5896232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139952"/>
            <a:ext cx="1950720" cy="12984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031609" y="2797076"/>
            <a:ext cx="2555507" cy="2308324"/>
          </a:xfrm>
          <a:prstGeom prst="rect">
            <a:avLst/>
          </a:prstGeom>
          <a:noFill/>
        </p:spPr>
        <p:txBody>
          <a:bodyPr wrap="none" rtlCol="0">
            <a:spAutoFit/>
          </a:bodyPr>
          <a:lstStyle/>
          <a:p>
            <a:pPr algn="ctr"/>
            <a:r>
              <a:rPr lang="en-US" u="sng" dirty="0"/>
              <a:t>Cottrellville Township </a:t>
            </a:r>
          </a:p>
          <a:p>
            <a:pPr algn="ctr"/>
            <a:r>
              <a:rPr lang="en-US" u="sng" dirty="0"/>
              <a:t>5 Year</a:t>
            </a:r>
          </a:p>
          <a:p>
            <a:pPr algn="ctr"/>
            <a:r>
              <a:rPr lang="en-US" b="1" u="sng" dirty="0"/>
              <a:t>Master Plan</a:t>
            </a:r>
          </a:p>
          <a:p>
            <a:pPr algn="ctr"/>
            <a:endParaRPr lang="en-US" u="sng" dirty="0"/>
          </a:p>
          <a:p>
            <a:pPr algn="ctr"/>
            <a:r>
              <a:rPr lang="en-US" u="sng" dirty="0"/>
              <a:t>Cottrellville Township</a:t>
            </a:r>
          </a:p>
          <a:p>
            <a:pPr algn="ctr"/>
            <a:r>
              <a:rPr lang="en-US" u="sng" dirty="0"/>
              <a:t>5 Year</a:t>
            </a:r>
          </a:p>
          <a:p>
            <a:pPr algn="ctr"/>
            <a:r>
              <a:rPr lang="en-US" u="sng" dirty="0"/>
              <a:t>Parks &amp; Recreation </a:t>
            </a:r>
          </a:p>
          <a:p>
            <a:pPr algn="ctr"/>
            <a:r>
              <a:rPr lang="en-US" b="1" u="sng" dirty="0"/>
              <a:t>Master Plan</a:t>
            </a:r>
          </a:p>
        </p:txBody>
      </p:sp>
      <p:pic>
        <p:nvPicPr>
          <p:cNvPr id="2058" name="Picture 10" descr="C:\Users\clerk.COTT\AppData\Local\Microsoft\Windows\Temporary Internet Files\Content.IE5\XM8S0W7S\Freighter_Saigon_River_Vietnam_(18515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85800"/>
            <a:ext cx="33528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57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Autofit/>
          </a:bodyPr>
          <a:lstStyle/>
          <a:p>
            <a:pPr algn="ctr"/>
            <a:r>
              <a:rPr lang="en-US" sz="2800" b="1" dirty="0">
                <a:solidFill>
                  <a:schemeClr val="tx1"/>
                </a:solidFill>
              </a:rPr>
              <a:t>Cottrellville Township’s Adopted Resolutions &amp; Ordinances for 2016-2017</a:t>
            </a:r>
          </a:p>
        </p:txBody>
      </p:sp>
      <p:sp>
        <p:nvSpPr>
          <p:cNvPr id="3" name="Content Placeholder 2"/>
          <p:cNvSpPr>
            <a:spLocks noGrp="1"/>
          </p:cNvSpPr>
          <p:nvPr>
            <p:ph sz="quarter" idx="13"/>
          </p:nvPr>
        </p:nvSpPr>
        <p:spPr>
          <a:ln>
            <a:solidFill>
              <a:schemeClr val="accent1"/>
            </a:solidFill>
          </a:ln>
        </p:spPr>
        <p:txBody>
          <a:bodyPr>
            <a:normAutofit fontScale="62500" lnSpcReduction="20000"/>
          </a:bodyPr>
          <a:lstStyle/>
          <a:p>
            <a:pPr marL="68580" indent="0" algn="ctr">
              <a:buNone/>
            </a:pPr>
            <a:r>
              <a:rPr lang="en-US" u="sng" dirty="0">
                <a:solidFill>
                  <a:schemeClr val="tx1"/>
                </a:solidFill>
              </a:rPr>
              <a:t>#R-2017-01 Right of Way</a:t>
            </a:r>
          </a:p>
          <a:p>
            <a:pPr marL="68580" indent="0" algn="ctr">
              <a:buNone/>
            </a:pPr>
            <a:endParaRPr lang="en-US" u="sng" dirty="0">
              <a:solidFill>
                <a:schemeClr val="tx1"/>
              </a:solidFill>
            </a:endParaRPr>
          </a:p>
          <a:p>
            <a:pPr marL="68580" indent="0" algn="ctr">
              <a:buNone/>
            </a:pPr>
            <a:r>
              <a:rPr lang="en-US" u="sng" dirty="0">
                <a:solidFill>
                  <a:schemeClr val="tx1"/>
                </a:solidFill>
              </a:rPr>
              <a:t>#R-2016-04 Delinquent Water Bills/Renter’s Deposit</a:t>
            </a:r>
          </a:p>
          <a:p>
            <a:pPr marL="68580" indent="0" algn="ctr">
              <a:buNone/>
            </a:pPr>
            <a:endParaRPr lang="en-US" u="sng" dirty="0">
              <a:solidFill>
                <a:schemeClr val="tx1"/>
              </a:solidFill>
            </a:endParaRPr>
          </a:p>
          <a:p>
            <a:pPr marL="68580" indent="0" algn="ctr">
              <a:buNone/>
            </a:pPr>
            <a:r>
              <a:rPr lang="en-US" u="sng" dirty="0">
                <a:solidFill>
                  <a:schemeClr val="tx1"/>
                </a:solidFill>
              </a:rPr>
              <a:t>#R-2016-02 Authorize Trial of Water &amp; Sewer Billing by Clerk’s Office</a:t>
            </a:r>
          </a:p>
          <a:p>
            <a:pPr marL="68580" indent="0" algn="ctr">
              <a:buNone/>
            </a:pPr>
            <a:endParaRPr lang="en-US" u="sng" dirty="0">
              <a:solidFill>
                <a:schemeClr val="tx1"/>
              </a:solidFill>
            </a:endParaRPr>
          </a:p>
          <a:p>
            <a:pPr marL="68580" indent="0" algn="ctr">
              <a:buNone/>
            </a:pPr>
            <a:r>
              <a:rPr lang="en-US" u="sng" dirty="0">
                <a:solidFill>
                  <a:schemeClr val="tx1"/>
                </a:solidFill>
              </a:rPr>
              <a:t>Accessory Building Ordinance 132.1404</a:t>
            </a:r>
          </a:p>
          <a:p>
            <a:pPr marL="68580" indent="0" algn="ctr">
              <a:buNone/>
            </a:pPr>
            <a:endParaRPr lang="en-US" dirty="0">
              <a:solidFill>
                <a:schemeClr val="tx1"/>
              </a:solidFill>
            </a:endParaRPr>
          </a:p>
          <a:p>
            <a:pPr marL="68580" indent="0" algn="ctr">
              <a:buNone/>
            </a:pPr>
            <a:r>
              <a:rPr lang="en-US" u="sng" dirty="0">
                <a:solidFill>
                  <a:schemeClr val="tx1"/>
                </a:solidFill>
              </a:rPr>
              <a:t>#R-2017-05 Change in Water Billing Due Date for Collection of Payments</a:t>
            </a:r>
          </a:p>
          <a:p>
            <a:endParaRPr lang="en-US" dirty="0">
              <a:solidFill>
                <a:schemeClr val="tx1"/>
              </a:solidFill>
            </a:endParaRPr>
          </a:p>
        </p:txBody>
      </p:sp>
      <p:sp>
        <p:nvSpPr>
          <p:cNvPr id="4" name="Content Placeholder 3"/>
          <p:cNvSpPr>
            <a:spLocks noGrp="1"/>
          </p:cNvSpPr>
          <p:nvPr>
            <p:ph sz="quarter" idx="14"/>
          </p:nvPr>
        </p:nvSpPr>
        <p:spPr>
          <a:ln>
            <a:solidFill>
              <a:schemeClr val="accent1"/>
            </a:solidFill>
          </a:ln>
        </p:spPr>
        <p:txBody>
          <a:bodyPr>
            <a:normAutofit/>
          </a:bodyPr>
          <a:lstStyle/>
          <a:p>
            <a:pPr marL="68580" indent="0" algn="ctr">
              <a:buNone/>
            </a:pPr>
            <a:r>
              <a:rPr lang="en-US" sz="1600" u="sng" dirty="0">
                <a:solidFill>
                  <a:schemeClr val="tx1"/>
                </a:solidFill>
              </a:rPr>
              <a:t>#R-2017-06 Water Tap Fee Increase</a:t>
            </a:r>
          </a:p>
          <a:p>
            <a:pPr algn="ctr"/>
            <a:endParaRPr lang="en-US" sz="1600" u="sng" dirty="0">
              <a:solidFill>
                <a:schemeClr val="tx1"/>
              </a:solidFill>
            </a:endParaRPr>
          </a:p>
          <a:p>
            <a:pPr marL="68580" indent="0" algn="ctr">
              <a:buNone/>
            </a:pPr>
            <a:r>
              <a:rPr lang="en-US" sz="1600" u="sng" dirty="0">
                <a:solidFill>
                  <a:schemeClr val="tx1"/>
                </a:solidFill>
              </a:rPr>
              <a:t>#R-2017-03 Required Bidding for Contracts over $5,000</a:t>
            </a:r>
          </a:p>
          <a:p>
            <a:pPr marL="68580" indent="0" algn="ctr">
              <a:buNone/>
            </a:pPr>
            <a:endParaRPr lang="en-US" sz="1600" u="sng" dirty="0">
              <a:solidFill>
                <a:schemeClr val="tx1"/>
              </a:solidFill>
            </a:endParaRPr>
          </a:p>
          <a:p>
            <a:pPr marL="68580" indent="0" algn="ctr">
              <a:buNone/>
            </a:pPr>
            <a:r>
              <a:rPr lang="en-US" sz="1600" u="sng" dirty="0">
                <a:solidFill>
                  <a:schemeClr val="tx1"/>
                </a:solidFill>
              </a:rPr>
              <a:t>#R-2017-04 Policies &amp; Procedures of the Township Office Hours</a:t>
            </a:r>
          </a:p>
          <a:p>
            <a:pPr marL="68580" indent="0" algn="ctr">
              <a:buNone/>
            </a:pPr>
            <a:endParaRPr lang="en-US" sz="1600" u="sng" dirty="0">
              <a:solidFill>
                <a:schemeClr val="tx1"/>
              </a:solidFill>
            </a:endParaRPr>
          </a:p>
          <a:p>
            <a:pPr marL="68580" indent="0" algn="ctr">
              <a:buNone/>
            </a:pPr>
            <a:r>
              <a:rPr lang="en-US" sz="1600" u="sng" dirty="0">
                <a:solidFill>
                  <a:schemeClr val="tx1"/>
                </a:solidFill>
              </a:rPr>
              <a:t>Cottrellville Twp. St. Clair County, MI Fire and Emergency Reimbursement</a:t>
            </a:r>
          </a:p>
          <a:p>
            <a:pPr marL="68580" indent="0" algn="ctr">
              <a:buNone/>
            </a:pPr>
            <a:r>
              <a:rPr lang="en-US" sz="1600" u="sng" dirty="0">
                <a:solidFill>
                  <a:schemeClr val="tx1"/>
                </a:solidFill>
              </a:rPr>
              <a:t>Ordinance No. 103.000</a:t>
            </a:r>
          </a:p>
        </p:txBody>
      </p:sp>
    </p:spTree>
    <p:extLst>
      <p:ext uri="{BB962C8B-B14F-4D97-AF65-F5344CB8AC3E}">
        <p14:creationId xmlns:p14="http://schemas.microsoft.com/office/powerpoint/2010/main" val="10048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447800"/>
            <a:ext cx="7239000" cy="5232202"/>
          </a:xfrm>
          <a:prstGeom prst="rect">
            <a:avLst/>
          </a:prstGeom>
          <a:noFill/>
        </p:spPr>
        <p:txBody>
          <a:bodyPr wrap="square" rtlCol="0">
            <a:spAutoFit/>
          </a:bodyPr>
          <a:lstStyle/>
          <a:p>
            <a:pPr algn="ctr"/>
            <a:r>
              <a:rPr lang="en-US" sz="3200" b="1" i="1" u="sng" dirty="0"/>
              <a:t>FCC  Complaint Form</a:t>
            </a:r>
          </a:p>
          <a:p>
            <a:pPr algn="ctr"/>
            <a:endParaRPr lang="en-US" sz="3200" dirty="0"/>
          </a:p>
          <a:p>
            <a:pPr algn="ctr"/>
            <a:r>
              <a:rPr lang="en-US" sz="2000" b="1" dirty="0"/>
              <a:t>If you are having problems with your phone services</a:t>
            </a:r>
          </a:p>
          <a:p>
            <a:pPr algn="ctr"/>
            <a:r>
              <a:rPr lang="en-US" sz="2000" b="1" dirty="0"/>
              <a:t> (cell service included) and have </a:t>
            </a:r>
            <a:r>
              <a:rPr lang="en-US" sz="2000" b="1" u="sng" dirty="0"/>
              <a:t>communicated with your service provider to no avail and your provider has not resolved your issues.</a:t>
            </a:r>
            <a:r>
              <a:rPr lang="en-US" sz="2000" b="1" dirty="0"/>
              <a:t> Please fill out a </a:t>
            </a:r>
            <a:r>
              <a:rPr lang="en-US" sz="2000" b="1" i="1" u="sng" dirty="0"/>
              <a:t>FCC Complaint Form</a:t>
            </a:r>
            <a:r>
              <a:rPr lang="en-US" sz="2000" b="1" i="1" dirty="0"/>
              <a:t> that</a:t>
            </a:r>
            <a:r>
              <a:rPr lang="en-US" sz="2000" b="1" dirty="0"/>
              <a:t> you can mail in individually.  You can file a complaint on-line or call to file your complaint. </a:t>
            </a:r>
            <a:r>
              <a:rPr lang="en-US" sz="2400" u="sng" dirty="0">
                <a:solidFill>
                  <a:srgbClr val="0070C0"/>
                </a:solidFill>
                <a:hlinkClick r:id="rId3"/>
              </a:rPr>
              <a:t>https://</a:t>
            </a:r>
            <a:r>
              <a:rPr lang="en-US" sz="2400" u="sng" dirty="0" err="1">
                <a:solidFill>
                  <a:srgbClr val="0070C0"/>
                </a:solidFill>
                <a:hlinkClick r:id="rId3"/>
              </a:rPr>
              <a:t>consumercomplaints.fcc.gov</a:t>
            </a:r>
            <a:r>
              <a:rPr lang="en-US" sz="2400" b="1" dirty="0">
                <a:solidFill>
                  <a:srgbClr val="0070C0"/>
                </a:solidFill>
              </a:rPr>
              <a:t> </a:t>
            </a:r>
            <a:endParaRPr lang="en-US" sz="2400" dirty="0">
              <a:solidFill>
                <a:srgbClr val="0070C0"/>
              </a:solidFill>
            </a:endParaRPr>
          </a:p>
          <a:p>
            <a:pPr algn="ctr"/>
            <a:r>
              <a:rPr lang="en-US" sz="2000" b="1" i="1" dirty="0"/>
              <a:t>Federal Communications Commission</a:t>
            </a:r>
            <a:br>
              <a:rPr lang="en-US" sz="2000" b="1" i="1" dirty="0"/>
            </a:br>
            <a:r>
              <a:rPr lang="en-US" sz="2000" b="1" i="1" dirty="0"/>
              <a:t>445 12th Street SW</a:t>
            </a:r>
            <a:br>
              <a:rPr lang="en-US" sz="2000" b="1" i="1" dirty="0"/>
            </a:br>
            <a:r>
              <a:rPr lang="en-US" sz="2000" b="1" i="1" dirty="0"/>
              <a:t>Washington, DC 20554</a:t>
            </a:r>
            <a:endParaRPr lang="en-US" sz="2000" dirty="0"/>
          </a:p>
          <a:p>
            <a:pPr algn="ctr"/>
            <a:r>
              <a:rPr lang="en-US" sz="1600" b="1" i="1" dirty="0"/>
              <a:t> </a:t>
            </a:r>
            <a:endParaRPr lang="en-US" sz="1600" dirty="0"/>
          </a:p>
          <a:p>
            <a:pPr algn="ctr"/>
            <a:r>
              <a:rPr lang="en-US" sz="1600" b="1" dirty="0"/>
              <a:t>Phone: 1-888-225-5322          Videophone: 1-844-432-227</a:t>
            </a:r>
            <a:endParaRPr lang="en-US" sz="1600" dirty="0"/>
          </a:p>
          <a:p>
            <a:pPr algn="ctr"/>
            <a:r>
              <a:rPr lang="en-US" sz="1600" b="1" dirty="0"/>
              <a:t>TTY: 1-888-835-5322               Fax: 1-866-418-0232  </a:t>
            </a:r>
            <a:endParaRPr lang="en-US" sz="1600" dirty="0"/>
          </a:p>
          <a:p>
            <a:endParaRPr lang="en-US" dirty="0"/>
          </a:p>
        </p:txBody>
      </p:sp>
      <p:sp>
        <p:nvSpPr>
          <p:cNvPr id="4" name="TextBox 3"/>
          <p:cNvSpPr txBox="1"/>
          <p:nvPr/>
        </p:nvSpPr>
        <p:spPr>
          <a:xfrm>
            <a:off x="533400" y="899526"/>
            <a:ext cx="8001000" cy="419695"/>
          </a:xfrm>
          <a:prstGeom prst="rect">
            <a:avLst/>
          </a:prstGeom>
          <a:solidFill>
            <a:schemeClr val="bg1"/>
          </a:solidFill>
        </p:spPr>
        <p:txBody>
          <a:bodyPr wrap="square" rtlCol="0">
            <a:spAutoFit/>
          </a:bodyPr>
          <a:lstStyle/>
          <a:p>
            <a:pPr algn="ctr"/>
            <a:r>
              <a:rPr lang="en-US" sz="2400" b="1" dirty="0">
                <a:solidFill>
                  <a:schemeClr val="accent6">
                    <a:lumMod val="50000"/>
                  </a:schemeClr>
                </a:solidFill>
              </a:rPr>
              <a:t>Message</a:t>
            </a:r>
            <a:r>
              <a:rPr lang="en-US" sz="2000" b="1" dirty="0">
                <a:solidFill>
                  <a:schemeClr val="accent6">
                    <a:lumMod val="50000"/>
                  </a:schemeClr>
                </a:solidFill>
              </a:rPr>
              <a:t> from Planning Commission Chairperson, Pat Runyon</a:t>
            </a:r>
          </a:p>
        </p:txBody>
      </p:sp>
    </p:spTree>
    <p:extLst>
      <p:ext uri="{BB962C8B-B14F-4D97-AF65-F5344CB8AC3E}">
        <p14:creationId xmlns:p14="http://schemas.microsoft.com/office/powerpoint/2010/main" val="18405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620000" cy="1143000"/>
          </a:xfrm>
        </p:spPr>
        <p:txBody>
          <a:bodyPr>
            <a:normAutofit/>
          </a:bodyPr>
          <a:lstStyle/>
          <a:p>
            <a:r>
              <a:rPr lang="en-US" sz="3200" b="1" dirty="0">
                <a:solidFill>
                  <a:srgbClr val="FF0000"/>
                </a:solidFill>
              </a:rPr>
              <a:t>Michigan Public Service Commission</a:t>
            </a:r>
          </a:p>
        </p:txBody>
      </p:sp>
      <p:sp>
        <p:nvSpPr>
          <p:cNvPr id="3" name="Content Placeholder 2"/>
          <p:cNvSpPr>
            <a:spLocks noGrp="1"/>
          </p:cNvSpPr>
          <p:nvPr>
            <p:ph idx="1"/>
          </p:nvPr>
        </p:nvSpPr>
        <p:spPr/>
        <p:txBody>
          <a:bodyPr>
            <a:normAutofit fontScale="85000" lnSpcReduction="10000"/>
          </a:bodyPr>
          <a:lstStyle/>
          <a:p>
            <a:r>
              <a:rPr lang="en-US" dirty="0">
                <a:solidFill>
                  <a:schemeClr val="tx1"/>
                </a:solidFill>
              </a:rPr>
              <a:t>Customers who are unable to resolve their video/cable television complaints with their providers are recommended to file a complaint with the </a:t>
            </a:r>
            <a:r>
              <a:rPr lang="en-US" dirty="0" err="1">
                <a:solidFill>
                  <a:schemeClr val="tx1"/>
                </a:solidFill>
              </a:rPr>
              <a:t>MPSC</a:t>
            </a:r>
            <a:r>
              <a:rPr lang="en-US" dirty="0">
                <a:solidFill>
                  <a:schemeClr val="tx1"/>
                </a:solidFill>
              </a:rPr>
              <a:t> office. The video/cable webpage is: </a:t>
            </a:r>
            <a:r>
              <a:rPr lang="en-US" u="sng" dirty="0">
                <a:solidFill>
                  <a:srgbClr val="0070C0"/>
                </a:solidFill>
              </a:rPr>
              <a:t>http://</a:t>
            </a:r>
            <a:r>
              <a:rPr lang="en-US" u="sng" dirty="0" err="1">
                <a:solidFill>
                  <a:srgbClr val="0070C0"/>
                </a:solidFill>
              </a:rPr>
              <a:t>www.michigan.gov</a:t>
            </a:r>
            <a:r>
              <a:rPr lang="en-US" u="sng" dirty="0">
                <a:solidFill>
                  <a:srgbClr val="0070C0"/>
                </a:solidFill>
              </a:rPr>
              <a:t>/</a:t>
            </a:r>
            <a:r>
              <a:rPr lang="en-US" u="sng" dirty="0" err="1">
                <a:solidFill>
                  <a:srgbClr val="0070C0"/>
                </a:solidFill>
              </a:rPr>
              <a:t>mpsc</a:t>
            </a:r>
            <a:r>
              <a:rPr lang="en-US" u="sng" dirty="0">
                <a:solidFill>
                  <a:srgbClr val="0070C0"/>
                </a:solidFill>
              </a:rPr>
              <a:t>/0,4639,7-159-49641---,</a:t>
            </a:r>
            <a:r>
              <a:rPr lang="en-US" u="sng" dirty="0" err="1">
                <a:solidFill>
                  <a:srgbClr val="0070C0"/>
                </a:solidFill>
              </a:rPr>
              <a:t>00.html</a:t>
            </a:r>
            <a:endParaRPr lang="en-US" u="sng" dirty="0">
              <a:solidFill>
                <a:srgbClr val="0070C0"/>
              </a:solidFill>
            </a:endParaRPr>
          </a:p>
          <a:p>
            <a:r>
              <a:rPr lang="en-US" dirty="0">
                <a:solidFill>
                  <a:schemeClr val="tx1"/>
                </a:solidFill>
              </a:rPr>
              <a:t>The webpage includes information such as the complaint process, the Public Act 480 of 2006 and a current listing of active video/cable providers in Michigan.</a:t>
            </a:r>
          </a:p>
          <a:p>
            <a:r>
              <a:rPr lang="en-US" dirty="0">
                <a:solidFill>
                  <a:schemeClr val="tx1"/>
                </a:solidFill>
              </a:rPr>
              <a:t>The following link is to our Consumer Tips sheet: </a:t>
            </a:r>
            <a:r>
              <a:rPr lang="en-US" u="sng" dirty="0">
                <a:solidFill>
                  <a:srgbClr val="0070C0"/>
                </a:solidFill>
              </a:rPr>
              <a:t>http://</a:t>
            </a:r>
            <a:r>
              <a:rPr lang="en-US" u="sng" dirty="0" err="1">
                <a:solidFill>
                  <a:srgbClr val="0070C0"/>
                </a:solidFill>
              </a:rPr>
              <a:t>www.michigan.gov</a:t>
            </a:r>
            <a:r>
              <a:rPr lang="en-US" u="sng" dirty="0">
                <a:solidFill>
                  <a:srgbClr val="0070C0"/>
                </a:solidFill>
              </a:rPr>
              <a:t>/documents/</a:t>
            </a:r>
            <a:r>
              <a:rPr lang="en-US" u="sng" dirty="0" err="1">
                <a:solidFill>
                  <a:srgbClr val="0070C0"/>
                </a:solidFill>
              </a:rPr>
              <a:t>mpsc</a:t>
            </a:r>
            <a:r>
              <a:rPr lang="en-US" u="sng" dirty="0">
                <a:solidFill>
                  <a:srgbClr val="0070C0"/>
                </a:solidFill>
              </a:rPr>
              <a:t>/</a:t>
            </a:r>
            <a:r>
              <a:rPr lang="en-US" u="sng" dirty="0" err="1">
                <a:solidFill>
                  <a:srgbClr val="0070C0"/>
                </a:solidFill>
              </a:rPr>
              <a:t>video_cable_complaints_437708_7.pdf</a:t>
            </a:r>
            <a:endParaRPr lang="en-US" u="sng" dirty="0">
              <a:solidFill>
                <a:srgbClr val="0070C0"/>
              </a:solidFill>
            </a:endParaRPr>
          </a:p>
        </p:txBody>
      </p:sp>
      <p:sp>
        <p:nvSpPr>
          <p:cNvPr id="4" name="TextBox 3"/>
          <p:cNvSpPr txBox="1"/>
          <p:nvPr/>
        </p:nvSpPr>
        <p:spPr>
          <a:xfrm>
            <a:off x="1071664" y="933855"/>
            <a:ext cx="6934200" cy="646331"/>
          </a:xfrm>
          <a:prstGeom prst="rect">
            <a:avLst/>
          </a:prstGeom>
          <a:noFill/>
        </p:spPr>
        <p:txBody>
          <a:bodyPr wrap="square" rtlCol="0">
            <a:spAutoFit/>
          </a:bodyPr>
          <a:lstStyle/>
          <a:p>
            <a:endParaRPr lang="en-US" dirty="0">
              <a:solidFill>
                <a:schemeClr val="accent2">
                  <a:lumMod val="75000"/>
                </a:schemeClr>
              </a:solidFill>
            </a:endParaRPr>
          </a:p>
          <a:p>
            <a:r>
              <a:rPr lang="en-US" dirty="0"/>
              <a:t>- From the Department of Licensing and Regulatory Affairs -</a:t>
            </a:r>
            <a:r>
              <a:rPr lang="en-US" dirty="0">
                <a:solidFill>
                  <a:schemeClr val="accent2">
                    <a:lumMod val="75000"/>
                  </a:schemeClr>
                </a:solidFill>
              </a:rPr>
              <a:t> </a:t>
            </a:r>
          </a:p>
        </p:txBody>
      </p:sp>
    </p:spTree>
    <p:extLst>
      <p:ext uri="{BB962C8B-B14F-4D97-AF65-F5344CB8AC3E}">
        <p14:creationId xmlns:p14="http://schemas.microsoft.com/office/powerpoint/2010/main" val="15330563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2194</TotalTime>
  <Words>637</Words>
  <Application>Microsoft Office PowerPoint</Application>
  <PresentationFormat>On-screen Show (4:3)</PresentationFormat>
  <Paragraphs>80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Antique Olive Compact</vt:lpstr>
      <vt:lpstr>Calibri</vt:lpstr>
      <vt:lpstr>Franklin Gothic Medium</vt:lpstr>
      <vt:lpstr>Lucida Sans Unicode</vt:lpstr>
      <vt:lpstr>Wingdings 2</vt:lpstr>
      <vt:lpstr>Austin</vt:lpstr>
      <vt:lpstr>February 2023</vt:lpstr>
      <vt:lpstr>COTTRELLVILLE TOWNSHIP CLEAN WATER STATE REVOLVING FUND LOAN APPLICATION (CWSRFL)  </vt:lpstr>
      <vt:lpstr>Emterra Yard Waste</vt:lpstr>
      <vt:lpstr>PowerPoint Presentation</vt:lpstr>
      <vt:lpstr>Feel free to call the Clerk’s office during open hours if you have any questions regarding your water bills.</vt:lpstr>
      <vt:lpstr>PowerPoint Presentation</vt:lpstr>
      <vt:lpstr>Cottrellville Township’s Adopted Resolutions &amp; Ordinances for 2016-2017</vt:lpstr>
      <vt:lpstr>PowerPoint Presentation</vt:lpstr>
      <vt:lpstr>Michigan Public Service Commission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2017</dc:title>
  <dc:creator>Clerk</dc:creator>
  <cp:lastModifiedBy>Cott twp</cp:lastModifiedBy>
  <cp:revision>438</cp:revision>
  <cp:lastPrinted>2020-04-06T15:13:28Z</cp:lastPrinted>
  <dcterms:created xsi:type="dcterms:W3CDTF">2017-03-01T15:02:22Z</dcterms:created>
  <dcterms:modified xsi:type="dcterms:W3CDTF">2023-02-01T16:39:01Z</dcterms:modified>
</cp:coreProperties>
</file>